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491" r:id="rId3"/>
    <p:sldId id="460" r:id="rId4"/>
    <p:sldId id="585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4" r:id="rId16"/>
    <p:sldId id="583" r:id="rId17"/>
    <p:sldId id="571" r:id="rId18"/>
    <p:sldId id="570" r:id="rId19"/>
    <p:sldId id="575" r:id="rId20"/>
    <p:sldId id="576" r:id="rId21"/>
    <p:sldId id="559" r:id="rId22"/>
    <p:sldId id="578" r:id="rId23"/>
    <p:sldId id="579" r:id="rId24"/>
    <p:sldId id="581" r:id="rId25"/>
    <p:sldId id="563" r:id="rId26"/>
    <p:sldId id="564" r:id="rId27"/>
    <p:sldId id="319" r:id="rId2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585"/>
            <p14:sldId id="493"/>
            <p14:sldId id="555"/>
            <p14:sldId id="568"/>
          </p14:sldIdLst>
        </p14:section>
        <p14:section name="Model-Based Systems Engineering with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Curriculum description" id="{931317BA-0C39-4BFC-960C-7C1CD8995F8E}">
          <p14:sldIdLst>
            <p14:sldId id="557"/>
            <p14:sldId id="489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Definir límites de sistema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usuarios y casos de uso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funciones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requisitos por función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Definir límites de sistema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usuarios y casos de uso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funciones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requisitos por función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x.paretxederreta@mondragon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/>
          </a:bodyPr>
          <a:lstStyle/>
          <a:p>
            <a:r>
              <a:rPr lang="es-ES" dirty="0"/>
              <a:t>Enseñanza de la ingeniería de sistemas basada en modelos con MATLAB &amp; Simulink para sistemas de energía inteligentes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/>
              <a:t>Facultad de Ingeniería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Los modelos se utilizan cada vez más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modelo = 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representación matemática o lógica de un sistema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uso de modelos ha dado lugar a la Ingeniería de Sistemas Basada en Modelos (MBSE).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rial Nova Light" panose="020B0304020202020204" pitchFamily="34" charset="0"/>
              </a:rPr>
              <a:t>MBSE = la aplicación formal del modelado para apoyar las actividades de requisitado, diseño, análisis, verificación y validación.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622080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modelo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¿Cómo ayudan MATLAB &amp; Simulink?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Descripción</a:t>
            </a:r>
            <a:r>
              <a:rPr lang="en-US" dirty="0"/>
              <a:t> del curriculum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Descripción</a:t>
            </a:r>
            <a:r>
              <a:rPr lang="en-US" dirty="0"/>
              <a:t> del curriculum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latin typeface="Arial Nova Light" panose="020B0304020202020204" pitchFamily="34" charset="0"/>
              </a:rPr>
              <a:t>Los siguientes módulos se han integrado en una asignatura: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1. Introducción a la ingeniería de sistemas basada en modelos.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2. Gestión y redacción de requisitos.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3. Gestión y diseño de arquitecturas.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Módulo 4. Integración, verificación y validación. Integración, verificación y validación.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Arial Nova Light" panose="020B0304020202020204" pitchFamily="34" charset="0"/>
              </a:rPr>
              <a:t>Contenido a impartir en 30 horas.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El material didáctico consta de: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Presentaciones sobre contenidos teóricos.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Ejercicios para realizar en clase.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Arial Nova Light" panose="020B0304020202020204" pitchFamily="34" charset="0"/>
              </a:rPr>
              <a:t>Enunciados y soluciones de las actividades prácticas.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822453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Establecer las características de un buen requisito.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Viable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Verificable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 ambiguo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Claro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Atómico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Abstract</a:t>
              </a:r>
              <a:r>
                <a:rPr lang="es-ES" sz="2400" dirty="0"/>
                <a:t>o</a:t>
              </a:r>
              <a:endParaRPr lang="es-ES" sz="2400" kern="12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Completo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2: Establecer un proceso de redacción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132229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han desarrollado diferentes ejercicios.</a:t>
            </a:r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04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4028168" y="5397987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deliverable</a:t>
            </a:r>
            <a:r>
              <a:rPr lang="es-ES" dirty="0">
                <a:latin typeface="Arial Nova Light" panose="020B0304020202020204" pitchFamily="34" charset="0"/>
              </a:rPr>
              <a:t>: </a:t>
            </a:r>
            <a:r>
              <a:rPr lang="es-ES" dirty="0" err="1">
                <a:latin typeface="Arial Nova Light" panose="020B0304020202020204" pitchFamily="34" charset="0"/>
              </a:rPr>
              <a:t>requirements</a:t>
            </a:r>
            <a:r>
              <a:rPr lang="es-ES" dirty="0">
                <a:latin typeface="Arial Nova Light" panose="020B0304020202020204" pitchFamily="34" charset="0"/>
              </a:rPr>
              <a:t> set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Creación de requisitos: Redacción y organización de requisitos.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Vinculación de requisitos: Vincular requisitos a arquitecturas, diseños y pruebas.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Analizar requisitos: Trazabilidad y matrices de análisis.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51" y="1159185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Analizar qué es una arquitectura y qué formas adopta.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68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Arial Nova Light" panose="020B0304020202020204" pitchFamily="34" charset="0"/>
              </a:rPr>
              <a:t>F</a:t>
            </a:r>
            <a:r>
              <a:rPr lang="en-GB" sz="2800" b="1" dirty="0">
                <a:latin typeface="Arial Nova Light" panose="020B0304020202020204" pitchFamily="34" charset="0"/>
              </a:rPr>
              <a:t>unction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</a:t>
            </a:r>
            <a:endParaRPr lang="en-GB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Contexto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basada en modelos con MATLAB &amp; Simulink .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Descripción del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curriculum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de requisitos.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y diseño de arquitecturas.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Pruebas, verificación y validación.3</a:t>
            </a:r>
          </a:p>
          <a:p>
            <a:pPr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  <a:latin typeface="Arial Nova Light" panose="020B0304020202020204" pitchFamily="34" charset="0"/>
              </a:rPr>
              <a:t>Conclusiones</a:t>
            </a: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latin typeface="Arial Nova Light" panose="020B0304020202020204" pitchFamily="34" charset="0"/>
              </a:rPr>
              <a:t>Objetivo</a:t>
            </a:r>
            <a:r>
              <a:rPr lang="en-GB" dirty="0">
                <a:latin typeface="Arial Nova Light" panose="020B0304020202020204" pitchFamily="34" charset="0"/>
              </a:rPr>
              <a:t> 2: </a:t>
            </a:r>
            <a:r>
              <a:rPr lang="en-GB" dirty="0" err="1">
                <a:latin typeface="Arial Nova Light" panose="020B0304020202020204" pitchFamily="34" charset="0"/>
              </a:rPr>
              <a:t>Analizar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diferentes</a:t>
            </a:r>
            <a:r>
              <a:rPr lang="en-GB" dirty="0">
                <a:latin typeface="Arial Nova Light" panose="020B0304020202020204" pitchFamily="34" charset="0"/>
              </a:rPr>
              <a:t> puntos de vista.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Trabajo práctico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A practical exercise has been developed: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4. </a:t>
            </a:r>
            <a:r>
              <a:rPr lang="en-GB" dirty="0" err="1"/>
              <a:t>Verificación</a:t>
            </a:r>
            <a:r>
              <a:rPr lang="en-GB" dirty="0"/>
              <a:t> y </a:t>
            </a:r>
            <a:r>
              <a:rPr lang="en-GB" dirty="0" err="1"/>
              <a:t>validación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1: Analizar y comprender la estrategia ascendente de integración.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Módulo</a:t>
            </a:r>
            <a:r>
              <a:rPr lang="en-GB" dirty="0"/>
              <a:t> 4. </a:t>
            </a:r>
            <a:r>
              <a:rPr lang="en-GB" dirty="0" err="1"/>
              <a:t>Verificación</a:t>
            </a:r>
            <a:r>
              <a:rPr lang="en-GB" dirty="0"/>
              <a:t> y </a:t>
            </a:r>
            <a:r>
              <a:rPr lang="en-GB" dirty="0" err="1"/>
              <a:t>validación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2: Automatización de pruebas y vinculación con los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son herramientas adecuadas para iniciarse en la ingeniería de sistemas basada en modelos.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 el alumnado está familiarizado con este software, pueden empezar a trabajar sin necesidad de software adicional.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Permite vincular los nuevos conocimientos con los conocimientos previos de modelado.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374679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</a:t>
            </a:r>
          </a:p>
          <a:p>
            <a:r>
              <a:rPr lang="es-ES" sz="1100" dirty="0">
                <a:hlinkClick r:id="rId3"/>
              </a:rPr>
              <a:t>iaizpuru@mondragon.edu</a:t>
            </a:r>
            <a:endParaRPr lang="es-ES" sz="1100" dirty="0"/>
          </a:p>
          <a:p>
            <a:r>
              <a:rPr lang="es-ES" sz="1400" b="1" dirty="0"/>
              <a:t>Paul </a:t>
            </a:r>
            <a:r>
              <a:rPr lang="es-ES" sz="1400" b="1" dirty="0" err="1"/>
              <a:t>Aretxederreta</a:t>
            </a:r>
            <a:endParaRPr lang="es-ES" sz="1400" b="1" dirty="0"/>
          </a:p>
          <a:p>
            <a:r>
              <a:rPr lang="es-ES" sz="1100" dirty="0">
                <a:hlinkClick r:id="rId4"/>
              </a:rPr>
              <a:t>x.paretxederreta@mondragon.edu</a:t>
            </a:r>
            <a:endParaRPr lang="es-ES" sz="1100" dirty="0"/>
          </a:p>
          <a:p>
            <a:r>
              <a:rPr lang="es-ES" sz="1100" dirty="0"/>
              <a:t>Galarreta Campus</a:t>
            </a:r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En 2021 la facultad de ingeniería comienza a pensar en un nuevo máster oficial para el campus de Galarreta (Hernani). </a:t>
            </a:r>
          </a:p>
          <a:p>
            <a:pPr>
              <a:lnSpc>
                <a:spcPct val="150000"/>
              </a:lnSpc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Algunas de las temáticas a trabajar eran: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Light" panose="020B0304020202020204" pitchFamily="34" charset="0"/>
              </a:rPr>
              <a:t>Diseño basado en modelos.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Arial Nova Light" panose="020B0304020202020204" pitchFamily="34" charset="0"/>
              </a:rPr>
              <a:t>Testeo, verificación y validación.</a:t>
            </a:r>
          </a:p>
          <a:p>
            <a:pPr lvl="1">
              <a:lnSpc>
                <a:spcPct val="150000"/>
              </a:lnSpc>
            </a:pPr>
            <a:endParaRPr lang="es-ES" sz="2000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07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Las empresas industriales son responsables de todo el ciclo de vida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modelo V es una metodología de gestión del ciclo de vida.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 en V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Definición y descomposición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Integración, verificación and validación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Validación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de aprendizaje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Gestione el ciclo de vida con el modelo V y las técnicas basadas en modelos.</a:t>
            </a:r>
            <a:endParaRPr lang="es-ES" dirty="0">
              <a:latin typeface="Arial Nova Light" panose="020B03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Redacción y gestión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Composición de arquitecturas de sistemas y organización de componentes.</a:t>
            </a:r>
            <a:endParaRPr lang="es-ES" dirty="0">
              <a:latin typeface="Arial Nova Light" panose="020B0304020202020204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Organización de pruebas de verificación y validación de los requisitos del sistema con arneses de pruebas y conjuntos de pruebas.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Colaboración con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Hacía falta una herramienta para trabajar estos conceptos con el alumnado de forma práctica.</a:t>
            </a:r>
          </a:p>
          <a:p>
            <a:r>
              <a:rPr lang="es-ES" dirty="0">
                <a:latin typeface="Arial Nova Light" panose="020B0304020202020204" pitchFamily="34" charset="0"/>
              </a:rPr>
              <a:t>Este ya tenía experiencia con MATLAB y Simulink.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Se inició una colaboración con </a:t>
            </a:r>
            <a:r>
              <a:rPr lang="es-ES" dirty="0" err="1">
                <a:latin typeface="Arial Nova Light" panose="020B0304020202020204" pitchFamily="34" charset="0"/>
              </a:rPr>
              <a:t>MathWorks</a:t>
            </a:r>
            <a:r>
              <a:rPr lang="es-ES" dirty="0">
                <a:latin typeface="Arial Nova Light" panose="020B0304020202020204" pitchFamily="34" charset="0"/>
              </a:rPr>
              <a:t> para el desarrollo de este plan de estudios.</a:t>
            </a:r>
          </a:p>
          <a:p>
            <a:r>
              <a:rPr lang="es-ES" dirty="0">
                <a:latin typeface="Arial Nova Light" panose="020B0304020202020204" pitchFamily="34" charset="0"/>
              </a:rPr>
              <a:t>El plan de estudios se desarrolló siguiendo el ejemplo del proceso de desarrollo de un scooter.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4364247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58" y="4558537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s-ES" dirty="0"/>
              <a:t>Ingeniería de sistemas basada en modelos con MATLAB &amp; Simulink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/>
              <a:t>Ingeniería de sistemas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Hasta hace unos años, el ciclo de vida se gestionaba por documentos.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arquitectura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requisitos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17579</TotalTime>
  <Words>851</Words>
  <Application>Microsoft Office PowerPoint</Application>
  <PresentationFormat>Presentación en pantalla (4:3)</PresentationFormat>
  <Paragraphs>166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Enseñanza de la ingeniería de sistemas basada en modelos con MATLAB &amp; Simulink para sistemas de energía inteligentes</vt:lpstr>
      <vt:lpstr>Índice</vt:lpstr>
      <vt:lpstr>Contexto</vt:lpstr>
      <vt:lpstr>Contexto</vt:lpstr>
      <vt:lpstr>Contexto</vt:lpstr>
      <vt:lpstr>Resultados de aprendizaje</vt:lpstr>
      <vt:lpstr>Colaboración con MathWorks</vt:lpstr>
      <vt:lpstr>Ingeniería de sistemas basada en modelos con MATLAB &amp; Simulink</vt:lpstr>
      <vt:lpstr>Ingeniería de sistemas</vt:lpstr>
      <vt:lpstr>Ingeniería de sistemas basada en modelos</vt:lpstr>
      <vt:lpstr>Ingeniería de sistemas basada en modelos</vt:lpstr>
      <vt:lpstr>Ingeniería de sistemas basada en modelos</vt:lpstr>
      <vt:lpstr>Descripción del curriculum</vt:lpstr>
      <vt:lpstr>Descripción del curriculum</vt:lpstr>
      <vt:lpstr>Módulo 2. Requisitos</vt:lpstr>
      <vt:lpstr>Módulo 2. Requisitos</vt:lpstr>
      <vt:lpstr>Módulo 2. Requisitos</vt:lpstr>
      <vt:lpstr>Módulo 2. Requisitos</vt:lpstr>
      <vt:lpstr>Módulo 3. Arquitectura</vt:lpstr>
      <vt:lpstr>Módulo 3. Arquitectura</vt:lpstr>
      <vt:lpstr>Módulo 3. System Composer</vt:lpstr>
      <vt:lpstr>Módulo 3. Trabajo práctico</vt:lpstr>
      <vt:lpstr>Módulo 4. Verificación y validación</vt:lpstr>
      <vt:lpstr>Módulo 4. Verificación y validación</vt:lpstr>
      <vt:lpstr>Conclusiones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402</cp:revision>
  <cp:lastPrinted>2018-07-13T13:37:53Z</cp:lastPrinted>
  <dcterms:created xsi:type="dcterms:W3CDTF">2017-11-28T21:27:45Z</dcterms:created>
  <dcterms:modified xsi:type="dcterms:W3CDTF">2023-10-09T13:00:19Z</dcterms:modified>
</cp:coreProperties>
</file>